
<file path=[Content_Types].xml><?xml version="1.0" encoding="utf-8"?>
<Types xmlns="http://schemas.openxmlformats.org/package/2006/content-types">
  <Default Extension="xml" ContentType="application/xml"/>
  <Default Extension="jpeg" ContentType="image/jpeg"/>
  <Default Extension="m4v" ContentType="video/unknown"/>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3"/>
    <p:restoredTop sz="94676"/>
  </p:normalViewPr>
  <p:slideViewPr>
    <p:cSldViewPr>
      <p:cViewPr>
        <p:scale>
          <a:sx n="85" d="100"/>
          <a:sy n="85" d="100"/>
        </p:scale>
        <p:origin x="2384" y="8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262F30-E7F9-4E77-B89A-8CFBBFB38434}" type="datetimeFigureOut">
              <a:rPr lang="ru-RU" smtClean="0"/>
              <a:pPr/>
              <a:t>18.11.16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36102B-AF14-4D5C-BEFD-7ED55430C018}" type="slidenum">
              <a:rPr lang="ru-RU" smtClean="0"/>
              <a:pPr/>
              <a:t>‹#›</a:t>
            </a:fld>
            <a:endParaRPr lang="ru-RU"/>
          </a:p>
        </p:txBody>
      </p:sp>
    </p:spTree>
    <p:extLst>
      <p:ext uri="{BB962C8B-B14F-4D97-AF65-F5344CB8AC3E}">
        <p14:creationId xmlns:p14="http://schemas.microsoft.com/office/powerpoint/2010/main" val="1763252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A36102B-AF14-4D5C-BEFD-7ED55430C018}" type="slidenum">
              <a:rPr lang="ru-RU" smtClean="0"/>
              <a:pPr/>
              <a:t>7</a:t>
            </a:fld>
            <a:endParaRPr lang="ru-RU"/>
          </a:p>
        </p:txBody>
      </p:sp>
    </p:spTree>
    <p:extLst>
      <p:ext uri="{BB962C8B-B14F-4D97-AF65-F5344CB8AC3E}">
        <p14:creationId xmlns:p14="http://schemas.microsoft.com/office/powerpoint/2010/main" val="1859653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EAE16BE-A0C6-4B53-8DC2-6360F54E2442}" type="datetimeFigureOut">
              <a:rPr lang="ru-RU" smtClean="0"/>
              <a:pPr/>
              <a:t>18.11.16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B2A335-9207-4D7B-8527-676FC31A9382}"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EAE16BE-A0C6-4B53-8DC2-6360F54E2442}" type="datetimeFigureOut">
              <a:rPr lang="ru-RU" smtClean="0"/>
              <a:pPr/>
              <a:t>18.11.16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B2A335-9207-4D7B-8527-676FC31A9382}"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EAE16BE-A0C6-4B53-8DC2-6360F54E2442}" type="datetimeFigureOut">
              <a:rPr lang="ru-RU" smtClean="0"/>
              <a:pPr/>
              <a:t>18.11.16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B2A335-9207-4D7B-8527-676FC31A9382}"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EAE16BE-A0C6-4B53-8DC2-6360F54E2442}" type="datetimeFigureOut">
              <a:rPr lang="ru-RU" smtClean="0"/>
              <a:pPr/>
              <a:t>18.11.16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B2A335-9207-4D7B-8527-676FC31A9382}"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EAE16BE-A0C6-4B53-8DC2-6360F54E2442}" type="datetimeFigureOut">
              <a:rPr lang="ru-RU" smtClean="0"/>
              <a:pPr/>
              <a:t>18.11.16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B2A335-9207-4D7B-8527-676FC31A9382}"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EAE16BE-A0C6-4B53-8DC2-6360F54E2442}" type="datetimeFigureOut">
              <a:rPr lang="ru-RU" smtClean="0"/>
              <a:pPr/>
              <a:t>18.11.16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6B2A335-9207-4D7B-8527-676FC31A9382}"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EAE16BE-A0C6-4B53-8DC2-6360F54E2442}" type="datetimeFigureOut">
              <a:rPr lang="ru-RU" smtClean="0"/>
              <a:pPr/>
              <a:t>18.11.16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6B2A335-9207-4D7B-8527-676FC31A9382}"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EAE16BE-A0C6-4B53-8DC2-6360F54E2442}" type="datetimeFigureOut">
              <a:rPr lang="ru-RU" smtClean="0"/>
              <a:pPr/>
              <a:t>18.11.16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6B2A335-9207-4D7B-8527-676FC31A9382}"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EAE16BE-A0C6-4B53-8DC2-6360F54E2442}" type="datetimeFigureOut">
              <a:rPr lang="ru-RU" smtClean="0"/>
              <a:pPr/>
              <a:t>18.11.16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6B2A335-9207-4D7B-8527-676FC31A9382}"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EAE16BE-A0C6-4B53-8DC2-6360F54E2442}" type="datetimeFigureOut">
              <a:rPr lang="ru-RU" smtClean="0"/>
              <a:pPr/>
              <a:t>18.11.16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6B2A335-9207-4D7B-8527-676FC31A9382}"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EAE16BE-A0C6-4B53-8DC2-6360F54E2442}" type="datetimeFigureOut">
              <a:rPr lang="ru-RU" smtClean="0"/>
              <a:pPr/>
              <a:t>18.11.16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6B2A335-9207-4D7B-8527-676FC31A9382}"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AE16BE-A0C6-4B53-8DC2-6360F54E2442}" type="datetimeFigureOut">
              <a:rPr lang="ru-RU" smtClean="0"/>
              <a:pPr/>
              <a:t>18.11.16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2A335-9207-4D7B-8527-676FC31A9382}"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 Id="rId3" Type="http://schemas.openxmlformats.org/officeDocument/2006/relationships/image" Target="../media/image2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 Id="rId3" Type="http://schemas.openxmlformats.org/officeDocument/2006/relationships/image" Target="../media/image2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 Id="rId3"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2.jpeg"/><Relationship Id="rId6" Type="http://schemas.openxmlformats.org/officeDocument/2006/relationships/image" Target="../media/image16.jpeg"/><Relationship Id="rId7" Type="http://schemas.openxmlformats.org/officeDocument/2006/relationships/image" Target="../media/image17.jpeg"/><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tiff"/><Relationship Id="rId3"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3.png"/><Relationship Id="rId1" Type="http://schemas.microsoft.com/office/2007/relationships/media" Target="../media/media1.m4v"/><Relationship Id="rId2" Type="http://schemas.openxmlformats.org/officeDocument/2006/relationships/video" Target="../media/media1.m4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9512" y="0"/>
            <a:ext cx="4392488" cy="4005064"/>
          </a:xfrm>
        </p:spPr>
        <p:txBody>
          <a:bodyPr>
            <a:noAutofit/>
          </a:bodyPr>
          <a:lstStyle/>
          <a:p>
            <a:pPr algn="l"/>
            <a:r>
              <a:rPr lang="ru-RU" sz="2200" b="1" dirty="0" smtClean="0">
                <a:solidFill>
                  <a:srgbClr val="7030A0"/>
                </a:solidFill>
              </a:rPr>
              <a:t>Клиника  пластической хирургии</a:t>
            </a:r>
            <a:br>
              <a:rPr lang="ru-RU" sz="2200" b="1" dirty="0" smtClean="0">
                <a:solidFill>
                  <a:srgbClr val="7030A0"/>
                </a:solidFill>
              </a:rPr>
            </a:br>
            <a:r>
              <a:rPr lang="ru-RU" sz="2200" b="1" dirty="0" smtClean="0">
                <a:solidFill>
                  <a:srgbClr val="7030A0"/>
                </a:solidFill>
              </a:rPr>
              <a:t>Больной: Нелипович С. Н., 27 лет</a:t>
            </a:r>
            <a:br>
              <a:rPr lang="ru-RU" sz="2200" b="1" dirty="0" smtClean="0">
                <a:solidFill>
                  <a:srgbClr val="7030A0"/>
                </a:solidFill>
              </a:rPr>
            </a:br>
            <a:r>
              <a:rPr lang="ru-RU" sz="2200" b="1" dirty="0" smtClean="0">
                <a:solidFill>
                  <a:srgbClr val="7030A0"/>
                </a:solidFill>
              </a:rPr>
              <a:t>Диагноз: Рак верхнечелюстной пазухи справа Т4</a:t>
            </a:r>
            <a:r>
              <a:rPr lang="en-US" sz="2200" b="1" dirty="0" smtClean="0">
                <a:solidFill>
                  <a:srgbClr val="7030A0"/>
                </a:solidFill>
              </a:rPr>
              <a:t>NxM0.</a:t>
            </a:r>
            <a:endParaRPr lang="ru-RU" sz="2200" b="1" dirty="0">
              <a:solidFill>
                <a:srgbClr val="7030A0"/>
              </a:solidFill>
            </a:endParaRPr>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11539" t="11164" r="19941" b="35474"/>
          <a:stretch/>
        </p:blipFill>
        <p:spPr>
          <a:xfrm>
            <a:off x="4716016" y="404664"/>
            <a:ext cx="4299030" cy="5942778"/>
          </a:xfrm>
          <a:prstGeom prst="rect">
            <a:avLst/>
          </a:prstGeom>
        </p:spPr>
      </p:pic>
      <p:sp>
        <p:nvSpPr>
          <p:cNvPr id="5" name="TextBox 4"/>
          <p:cNvSpPr txBox="1"/>
          <p:nvPr/>
        </p:nvSpPr>
        <p:spPr>
          <a:xfrm>
            <a:off x="6372200" y="6488668"/>
            <a:ext cx="1368152" cy="369332"/>
          </a:xfrm>
          <a:prstGeom prst="rect">
            <a:avLst/>
          </a:prstGeom>
          <a:noFill/>
        </p:spPr>
        <p:txBody>
          <a:bodyPr wrap="square" rtlCol="0">
            <a:spAutoFit/>
          </a:bodyPr>
          <a:lstStyle/>
          <a:p>
            <a:r>
              <a:rPr lang="ru-RU" dirty="0" smtClean="0"/>
              <a:t>01.08.2016</a:t>
            </a:r>
            <a:endParaRPr lang="ru-RU" dirty="0"/>
          </a:p>
        </p:txBody>
      </p:sp>
      <p:sp>
        <p:nvSpPr>
          <p:cNvPr id="6" name="Подзаголовок 2"/>
          <p:cNvSpPr>
            <a:spLocks noGrp="1"/>
          </p:cNvSpPr>
          <p:nvPr>
            <p:ph type="subTitle" idx="1"/>
          </p:nvPr>
        </p:nvSpPr>
        <p:spPr>
          <a:xfrm>
            <a:off x="251520" y="3501008"/>
            <a:ext cx="4032448" cy="2137792"/>
          </a:xfrm>
        </p:spPr>
        <p:txBody>
          <a:bodyPr>
            <a:normAutofit fontScale="55000" lnSpcReduction="20000"/>
          </a:bodyPr>
          <a:lstStyle/>
          <a:p>
            <a:pPr algn="just"/>
            <a:r>
              <a:rPr lang="ru-RU" b="1" dirty="0" smtClean="0">
                <a:solidFill>
                  <a:schemeClr val="accent2">
                    <a:lumMod val="75000"/>
                  </a:schemeClr>
                </a:solidFill>
              </a:rPr>
              <a:t>ПГИ № 133 778/16 от 06.07.2016: морфологические изменения и </a:t>
            </a:r>
            <a:r>
              <a:rPr lang="ru-RU" b="1" dirty="0" err="1" smtClean="0">
                <a:solidFill>
                  <a:schemeClr val="accent2">
                    <a:lumMod val="75000"/>
                  </a:schemeClr>
                </a:solidFill>
              </a:rPr>
              <a:t>иммунофенотипирование</a:t>
            </a:r>
            <a:r>
              <a:rPr lang="ru-RU" b="1" dirty="0" smtClean="0">
                <a:solidFill>
                  <a:schemeClr val="accent2">
                    <a:lumMod val="75000"/>
                  </a:schemeClr>
                </a:solidFill>
              </a:rPr>
              <a:t> наиболее характерны для </a:t>
            </a:r>
            <a:r>
              <a:rPr lang="ru-RU" b="1" dirty="0" err="1" smtClean="0">
                <a:solidFill>
                  <a:schemeClr val="accent2">
                    <a:lumMod val="75000"/>
                  </a:schemeClr>
                </a:solidFill>
              </a:rPr>
              <a:t>остеосаркомы</a:t>
            </a:r>
            <a:r>
              <a:rPr lang="ru-RU" b="1" dirty="0" smtClean="0">
                <a:solidFill>
                  <a:schemeClr val="accent2">
                    <a:lumMod val="75000"/>
                  </a:schemeClr>
                </a:solidFill>
              </a:rPr>
              <a:t>,  </a:t>
            </a:r>
            <a:r>
              <a:rPr lang="en-US" b="1" dirty="0" smtClean="0">
                <a:solidFill>
                  <a:schemeClr val="accent2">
                    <a:lumMod val="75000"/>
                  </a:schemeClr>
                </a:solidFill>
              </a:rPr>
              <a:t>high grade</a:t>
            </a:r>
            <a:r>
              <a:rPr lang="ru-RU" b="1" dirty="0" smtClean="0">
                <a:solidFill>
                  <a:schemeClr val="accent2">
                    <a:lumMod val="75000"/>
                  </a:schemeClr>
                </a:solidFill>
              </a:rPr>
              <a:t>.</a:t>
            </a:r>
            <a:endParaRPr lang="ru-RU" dirty="0" smtClean="0">
              <a:solidFill>
                <a:schemeClr val="accent2">
                  <a:lumMod val="75000"/>
                </a:schemeClr>
              </a:solidFill>
            </a:endParaRPr>
          </a:p>
          <a:p>
            <a:pPr algn="just"/>
            <a:endParaRPr lang="ru-RU" b="1" dirty="0" smtClean="0">
              <a:solidFill>
                <a:schemeClr val="accent2">
                  <a:lumMod val="75000"/>
                </a:schemeClr>
              </a:solidFill>
            </a:endParaRPr>
          </a:p>
          <a:p>
            <a:pPr algn="just"/>
            <a:r>
              <a:rPr lang="ru-RU" b="1" dirty="0" smtClean="0">
                <a:solidFill>
                  <a:schemeClr val="accent2">
                    <a:lumMod val="75000"/>
                  </a:schemeClr>
                </a:solidFill>
              </a:rPr>
              <a:t>ИГХ </a:t>
            </a:r>
            <a:r>
              <a:rPr lang="en-US" b="1" dirty="0" smtClean="0">
                <a:solidFill>
                  <a:schemeClr val="accent2">
                    <a:lumMod val="75000"/>
                  </a:schemeClr>
                </a:solidFill>
              </a:rPr>
              <a:t>№ 133 778/16 </a:t>
            </a:r>
            <a:r>
              <a:rPr lang="ru-RU" b="1" dirty="0" smtClean="0">
                <a:solidFill>
                  <a:schemeClr val="accent2">
                    <a:lumMod val="75000"/>
                  </a:schemeClr>
                </a:solidFill>
              </a:rPr>
              <a:t>от</a:t>
            </a:r>
            <a:r>
              <a:rPr lang="en-US" b="1" dirty="0" smtClean="0">
                <a:solidFill>
                  <a:schemeClr val="accent2">
                    <a:lumMod val="75000"/>
                  </a:schemeClr>
                </a:solidFill>
              </a:rPr>
              <a:t> 06.07.2016: S</a:t>
            </a:r>
            <a:r>
              <a:rPr lang="ru-RU" b="1" dirty="0" smtClean="0">
                <a:solidFill>
                  <a:schemeClr val="accent2">
                    <a:lumMod val="75000"/>
                  </a:schemeClr>
                </a:solidFill>
              </a:rPr>
              <a:t>МА</a:t>
            </a:r>
            <a:r>
              <a:rPr lang="en-US" b="1" dirty="0" smtClean="0">
                <a:solidFill>
                  <a:schemeClr val="accent2">
                    <a:lumMod val="75000"/>
                  </a:schemeClr>
                </a:solidFill>
              </a:rPr>
              <a:t> –,  Desmine –,Miogenin –, S100+.  </a:t>
            </a:r>
            <a:endParaRPr lang="ru-RU" dirty="0" smtClean="0">
              <a:solidFill>
                <a:schemeClr val="accent2">
                  <a:lumMod val="75000"/>
                </a:schemeClr>
              </a:solidFill>
            </a:endParaRPr>
          </a:p>
          <a:p>
            <a:pPr algn="just"/>
            <a:endParaRPr lang="ru-RU"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rotWithShape="1">
          <a:blip r:embed="rId2">
            <a:extLst>
              <a:ext uri="{28A0092B-C50C-407E-A947-70E740481C1C}">
                <a14:useLocalDpi xmlns:a14="http://schemas.microsoft.com/office/drawing/2010/main" val="0"/>
              </a:ext>
            </a:extLst>
          </a:blip>
          <a:srcRect t="6951" r="6477" b="24801"/>
          <a:stretch/>
        </p:blipFill>
        <p:spPr>
          <a:xfrm>
            <a:off x="1475655" y="-27586"/>
            <a:ext cx="7076577" cy="6885585"/>
          </a:xfrm>
          <a:prstGeom prst="rect">
            <a:avLst/>
          </a:prstGeom>
        </p:spPr>
      </p:pic>
    </p:spTree>
    <p:extLst>
      <p:ext uri="{BB962C8B-B14F-4D97-AF65-F5344CB8AC3E}">
        <p14:creationId xmlns:p14="http://schemas.microsoft.com/office/powerpoint/2010/main" val="1594928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rotWithShape="1">
          <a:blip r:embed="rId2">
            <a:extLst>
              <a:ext uri="{28A0092B-C50C-407E-A947-70E740481C1C}">
                <a14:useLocalDpi xmlns:a14="http://schemas.microsoft.com/office/drawing/2010/main" val="0"/>
              </a:ext>
            </a:extLst>
          </a:blip>
          <a:srcRect l="1000" t="42743" r="8001"/>
          <a:stretch/>
        </p:blipFill>
        <p:spPr>
          <a:xfrm rot="16200000">
            <a:off x="-430854" y="907527"/>
            <a:ext cx="5350455" cy="4488746"/>
          </a:xfrm>
          <a:prstGeom prst="rect">
            <a:avLst/>
          </a:prstGeom>
        </p:spPr>
      </p:pic>
      <p:pic>
        <p:nvPicPr>
          <p:cNvPr id="3" name="Изображение 2"/>
          <p:cNvPicPr>
            <a:picLocks noChangeAspect="1"/>
          </p:cNvPicPr>
          <p:nvPr/>
        </p:nvPicPr>
        <p:blipFill rotWithShape="1">
          <a:blip r:embed="rId3">
            <a:extLst>
              <a:ext uri="{28A0092B-C50C-407E-A947-70E740481C1C}">
                <a14:useLocalDpi xmlns:a14="http://schemas.microsoft.com/office/drawing/2010/main" val="0"/>
              </a:ext>
            </a:extLst>
          </a:blip>
          <a:srcRect l="33201" t="39011" r="15001" b="27187"/>
          <a:stretch/>
        </p:blipFill>
        <p:spPr>
          <a:xfrm rot="5400000">
            <a:off x="4141145" y="824273"/>
            <a:ext cx="5350456" cy="4655253"/>
          </a:xfrm>
          <a:prstGeom prst="rect">
            <a:avLst/>
          </a:prstGeom>
        </p:spPr>
      </p:pic>
    </p:spTree>
    <p:extLst>
      <p:ext uri="{BB962C8B-B14F-4D97-AF65-F5344CB8AC3E}">
        <p14:creationId xmlns:p14="http://schemas.microsoft.com/office/powerpoint/2010/main" val="1552132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rotWithShape="1">
          <a:blip r:embed="rId2">
            <a:extLst>
              <a:ext uri="{28A0092B-C50C-407E-A947-70E740481C1C}">
                <a14:useLocalDpi xmlns:a14="http://schemas.microsoft.com/office/drawing/2010/main" val="0"/>
              </a:ext>
            </a:extLst>
          </a:blip>
          <a:srcRect t="10559" r="7172"/>
          <a:stretch/>
        </p:blipFill>
        <p:spPr>
          <a:xfrm rot="5400000">
            <a:off x="1226637" y="-1054739"/>
            <a:ext cx="6858001" cy="8976725"/>
          </a:xfrm>
          <a:prstGeom prst="rect">
            <a:avLst/>
          </a:prstGeom>
        </p:spPr>
      </p:pic>
    </p:spTree>
    <p:extLst>
      <p:ext uri="{BB962C8B-B14F-4D97-AF65-F5344CB8AC3E}">
        <p14:creationId xmlns:p14="http://schemas.microsoft.com/office/powerpoint/2010/main" val="238438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rotWithShape="1">
          <a:blip r:embed="rId2">
            <a:extLst>
              <a:ext uri="{28A0092B-C50C-407E-A947-70E740481C1C}">
                <a14:useLocalDpi xmlns:a14="http://schemas.microsoft.com/office/drawing/2010/main" val="0"/>
              </a:ext>
            </a:extLst>
          </a:blip>
          <a:srcRect l="-1" t="13250" r="10772" b="4850"/>
          <a:stretch/>
        </p:blipFill>
        <p:spPr>
          <a:xfrm rot="10800000">
            <a:off x="-4" y="368655"/>
            <a:ext cx="5005399" cy="6290423"/>
          </a:xfrm>
          <a:prstGeom prst="rect">
            <a:avLst/>
          </a:prstGeom>
        </p:spPr>
      </p:pic>
      <p:pic>
        <p:nvPicPr>
          <p:cNvPr id="3" name="Изображение 2"/>
          <p:cNvPicPr>
            <a:picLocks noChangeAspect="1"/>
          </p:cNvPicPr>
          <p:nvPr/>
        </p:nvPicPr>
        <p:blipFill rotWithShape="1">
          <a:blip r:embed="rId3">
            <a:extLst>
              <a:ext uri="{28A0092B-C50C-407E-A947-70E740481C1C}">
                <a14:useLocalDpi xmlns:a14="http://schemas.microsoft.com/office/drawing/2010/main" val="0"/>
              </a:ext>
            </a:extLst>
          </a:blip>
          <a:srcRect l="11894" t="10055" r="11107" b="3193"/>
          <a:stretch/>
        </p:blipFill>
        <p:spPr>
          <a:xfrm rot="10800000">
            <a:off x="4956277" y="341365"/>
            <a:ext cx="4186437" cy="6317714"/>
          </a:xfrm>
          <a:prstGeom prst="rect">
            <a:avLst/>
          </a:prstGeom>
        </p:spPr>
      </p:pic>
    </p:spTree>
    <p:extLst>
      <p:ext uri="{BB962C8B-B14F-4D97-AF65-F5344CB8AC3E}">
        <p14:creationId xmlns:p14="http://schemas.microsoft.com/office/powerpoint/2010/main" val="532563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rotWithShape="1">
          <a:blip r:embed="rId2">
            <a:extLst>
              <a:ext uri="{28A0092B-C50C-407E-A947-70E740481C1C}">
                <a14:useLocalDpi xmlns:a14="http://schemas.microsoft.com/office/drawing/2010/main" val="0"/>
              </a:ext>
            </a:extLst>
          </a:blip>
          <a:srcRect l="3924" t="12736" r="7948" b="15911"/>
          <a:stretch/>
        </p:blipFill>
        <p:spPr>
          <a:xfrm>
            <a:off x="-16647" y="1124744"/>
            <a:ext cx="4068766" cy="4392488"/>
          </a:xfrm>
          <a:prstGeom prst="rect">
            <a:avLst/>
          </a:prstGeom>
        </p:spPr>
      </p:pic>
      <p:pic>
        <p:nvPicPr>
          <p:cNvPr id="3" name="Изображение 2"/>
          <p:cNvPicPr>
            <a:picLocks noChangeAspect="1"/>
          </p:cNvPicPr>
          <p:nvPr/>
        </p:nvPicPr>
        <p:blipFill rotWithShape="1">
          <a:blip r:embed="rId3">
            <a:extLst>
              <a:ext uri="{28A0092B-C50C-407E-A947-70E740481C1C}">
                <a14:useLocalDpi xmlns:a14="http://schemas.microsoft.com/office/drawing/2010/main" val="0"/>
              </a:ext>
            </a:extLst>
          </a:blip>
          <a:srcRect l="13725" t="31100" r="5077" b="14300"/>
          <a:stretch/>
        </p:blipFill>
        <p:spPr>
          <a:xfrm>
            <a:off x="4052119" y="1124744"/>
            <a:ext cx="4899314" cy="4392488"/>
          </a:xfrm>
          <a:prstGeom prst="rect">
            <a:avLst/>
          </a:prstGeom>
        </p:spPr>
      </p:pic>
    </p:spTree>
    <p:extLst>
      <p:ext uri="{BB962C8B-B14F-4D97-AF65-F5344CB8AC3E}">
        <p14:creationId xmlns:p14="http://schemas.microsoft.com/office/powerpoint/2010/main" val="1459322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332656"/>
            <a:ext cx="8856984" cy="864096"/>
          </a:xfrm>
        </p:spPr>
        <p:txBody>
          <a:bodyPr>
            <a:normAutofit/>
          </a:bodyPr>
          <a:lstStyle/>
          <a:p>
            <a:pPr algn="l"/>
            <a:r>
              <a:rPr lang="ru-RU" sz="2400" dirty="0" smtClean="0"/>
              <a:t>Динамика</a:t>
            </a:r>
            <a:br>
              <a:rPr lang="ru-RU" sz="2400" dirty="0" smtClean="0"/>
            </a:br>
            <a:r>
              <a:rPr lang="ru-RU" sz="2400" dirty="0" smtClean="0"/>
              <a:t>26.10.2016           29.10.2016           03.11.2016             16.11.2016</a:t>
            </a:r>
            <a:endParaRPr lang="ru-RU" sz="2400" dirty="0"/>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29911" t="20431" r="29662" b="19678"/>
          <a:stretch/>
        </p:blipFill>
        <p:spPr>
          <a:xfrm rot="5400000">
            <a:off x="-222026" y="2138858"/>
            <a:ext cx="2664297" cy="2220247"/>
          </a:xfrm>
          <a:prstGeom prst="rect">
            <a:avLst/>
          </a:prstGeom>
        </p:spPr>
      </p:pic>
      <p:pic>
        <p:nvPicPr>
          <p:cNvPr id="4" name="Рисунок 3" descr="IMG_5110.JPG"/>
          <p:cNvPicPr>
            <a:picLocks noChangeAspect="1"/>
          </p:cNvPicPr>
          <p:nvPr/>
        </p:nvPicPr>
        <p:blipFill>
          <a:blip r:embed="rId3" cstate="print"/>
          <a:srcRect l="34009" t="33642" r="36137" b="46290"/>
          <a:stretch>
            <a:fillRect/>
          </a:stretch>
        </p:blipFill>
        <p:spPr>
          <a:xfrm>
            <a:off x="2195735" y="1916832"/>
            <a:ext cx="2229389" cy="2664296"/>
          </a:xfrm>
          <a:prstGeom prst="rect">
            <a:avLst/>
          </a:prstGeom>
        </p:spPr>
      </p:pic>
      <p:pic>
        <p:nvPicPr>
          <p:cNvPr id="5" name="Рисунок 4" descr="IMG_5112.JPG"/>
          <p:cNvPicPr>
            <a:picLocks noChangeAspect="1"/>
          </p:cNvPicPr>
          <p:nvPr/>
        </p:nvPicPr>
        <p:blipFill>
          <a:blip r:embed="rId4" cstate="print"/>
          <a:srcRect l="42557" t="2401" r="40372" b="59665"/>
          <a:stretch>
            <a:fillRect/>
          </a:stretch>
        </p:blipFill>
        <p:spPr>
          <a:xfrm>
            <a:off x="4427983" y="1916832"/>
            <a:ext cx="2131437" cy="2664296"/>
          </a:xfrm>
          <a:prstGeom prst="rect">
            <a:avLst/>
          </a:prstGeom>
        </p:spPr>
      </p:pic>
      <p:pic>
        <p:nvPicPr>
          <p:cNvPr id="6" name="Рисунок 5" descr="IMG_2535-16-11-16-07-54.jpeg"/>
          <p:cNvPicPr>
            <a:picLocks noChangeAspect="1"/>
          </p:cNvPicPr>
          <p:nvPr/>
        </p:nvPicPr>
        <p:blipFill>
          <a:blip r:embed="rId5" cstate="print"/>
          <a:srcRect l="18500" t="21651" r="24800" b="16400"/>
          <a:stretch>
            <a:fillRect/>
          </a:stretch>
        </p:blipFill>
        <p:spPr>
          <a:xfrm rot="5400000">
            <a:off x="6347697" y="2157359"/>
            <a:ext cx="2664296" cy="218324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G_2551-16-11-16-07-50.jpeg"/>
          <p:cNvPicPr>
            <a:picLocks noChangeAspect="1"/>
          </p:cNvPicPr>
          <p:nvPr/>
        </p:nvPicPr>
        <p:blipFill>
          <a:blip r:embed="rId2" cstate="print"/>
          <a:srcRect l="23625" t="26501" r="27551" b="23100"/>
          <a:stretch>
            <a:fillRect/>
          </a:stretch>
        </p:blipFill>
        <p:spPr>
          <a:xfrm rot="5400000">
            <a:off x="2880581" y="395275"/>
            <a:ext cx="3501009" cy="2710459"/>
          </a:xfrm>
          <a:prstGeom prst="rect">
            <a:avLst/>
          </a:prstGeom>
        </p:spPr>
      </p:pic>
      <p:pic>
        <p:nvPicPr>
          <p:cNvPr id="5" name="Рисунок 4" descr="IMG_2557-16-11-16-07-50.jpeg"/>
          <p:cNvPicPr>
            <a:picLocks noChangeAspect="1"/>
          </p:cNvPicPr>
          <p:nvPr/>
        </p:nvPicPr>
        <p:blipFill>
          <a:blip r:embed="rId3" cstate="print"/>
          <a:srcRect l="24800" t="27950" r="31888" b="17451"/>
          <a:stretch>
            <a:fillRect/>
          </a:stretch>
        </p:blipFill>
        <p:spPr>
          <a:xfrm rot="5400000">
            <a:off x="-95482" y="95482"/>
            <a:ext cx="3501008" cy="3310044"/>
          </a:xfrm>
          <a:prstGeom prst="rect">
            <a:avLst/>
          </a:prstGeom>
        </p:spPr>
      </p:pic>
      <p:pic>
        <p:nvPicPr>
          <p:cNvPr id="6" name="Рисунок 5" descr="IMG_2553-16-11-16-07-50.jpeg"/>
          <p:cNvPicPr>
            <a:picLocks noChangeAspect="1"/>
          </p:cNvPicPr>
          <p:nvPr/>
        </p:nvPicPr>
        <p:blipFill>
          <a:blip r:embed="rId4" cstate="print"/>
          <a:srcRect l="12500" t="22700" r="35038" b="13251"/>
          <a:stretch>
            <a:fillRect/>
          </a:stretch>
        </p:blipFill>
        <p:spPr>
          <a:xfrm rot="5400000">
            <a:off x="5790654" y="147664"/>
            <a:ext cx="3501009" cy="3205682"/>
          </a:xfrm>
          <a:prstGeom prst="rect">
            <a:avLst/>
          </a:prstGeom>
        </p:spPr>
      </p:pic>
      <p:pic>
        <p:nvPicPr>
          <p:cNvPr id="7" name="Рисунок 6" descr="IMG_2555-16-11-16-07-50.jpeg"/>
          <p:cNvPicPr>
            <a:picLocks noChangeAspect="1"/>
          </p:cNvPicPr>
          <p:nvPr/>
        </p:nvPicPr>
        <p:blipFill>
          <a:blip r:embed="rId5" cstate="print"/>
          <a:srcRect l="28738" t="22700" r="35037" b="31100"/>
          <a:stretch>
            <a:fillRect/>
          </a:stretch>
        </p:blipFill>
        <p:spPr>
          <a:xfrm rot="5400000">
            <a:off x="1187624" y="3617640"/>
            <a:ext cx="3312368" cy="3168352"/>
          </a:xfrm>
          <a:prstGeom prst="rect">
            <a:avLst/>
          </a:prstGeom>
        </p:spPr>
      </p:pic>
      <p:pic>
        <p:nvPicPr>
          <p:cNvPr id="8" name="Рисунок 7" descr="IMG_2554-16-11-16-07-50.jpeg"/>
          <p:cNvPicPr>
            <a:picLocks noChangeAspect="1"/>
          </p:cNvPicPr>
          <p:nvPr/>
        </p:nvPicPr>
        <p:blipFill>
          <a:blip r:embed="rId6" cstate="print"/>
          <a:srcRect l="19288" t="16400" r="29525" b="17451"/>
          <a:stretch>
            <a:fillRect/>
          </a:stretch>
        </p:blipFill>
        <p:spPr>
          <a:xfrm rot="5400000">
            <a:off x="4304330" y="3552654"/>
            <a:ext cx="3356992" cy="32537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3491880" cy="692696"/>
          </a:xfrm>
        </p:spPr>
        <p:txBody>
          <a:bodyPr>
            <a:normAutofit/>
          </a:bodyPr>
          <a:lstStyle/>
          <a:p>
            <a:pPr algn="l"/>
            <a:r>
              <a:rPr lang="ru-RU" sz="2800" dirty="0" smtClean="0"/>
              <a:t>Локально</a:t>
            </a:r>
            <a:r>
              <a:rPr lang="ru-RU" sz="2000" dirty="0" smtClean="0"/>
              <a:t>:</a:t>
            </a:r>
            <a:endParaRPr lang="ru-RU" sz="2000" dirty="0"/>
          </a:p>
        </p:txBody>
      </p:sp>
      <p:pic>
        <p:nvPicPr>
          <p:cNvPr id="5" name="Рисунок 4" descr="IMG_2550-16-11-16-07-53.jpeg"/>
          <p:cNvPicPr>
            <a:picLocks noChangeAspect="1"/>
          </p:cNvPicPr>
          <p:nvPr/>
        </p:nvPicPr>
        <p:blipFill>
          <a:blip r:embed="rId2" cstate="print"/>
          <a:srcRect l="41338" t="3801" r="4326" b="651"/>
          <a:stretch>
            <a:fillRect/>
          </a:stretch>
        </p:blipFill>
        <p:spPr>
          <a:xfrm rot="5400000">
            <a:off x="1528280" y="-290177"/>
            <a:ext cx="6165303" cy="813105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24744"/>
            <a:ext cx="4427984" cy="3384376"/>
          </a:xfrm>
        </p:spPr>
        <p:txBody>
          <a:bodyPr>
            <a:noAutofit/>
          </a:bodyPr>
          <a:lstStyle/>
          <a:p>
            <a:pPr algn="just"/>
            <a:r>
              <a:rPr lang="ru-RU" sz="1600" b="1" dirty="0" smtClean="0"/>
              <a:t>МРТ лицевого отдела черепа от 29.10.2016: В проекции правой гайморовой пазухи, ячейках решетчатой кости, носовых ходах, пазухе клиновидной кости, медиальных отделов гайморовой пазухи, верхнего неба, правой орбите, нижнемедиальных отделах левой орбиты, правой щечной, правой височной области определяется неоднородного МР сигнала образование </a:t>
            </a:r>
            <a:r>
              <a:rPr lang="ru-RU" sz="1600" b="1" dirty="0" err="1" smtClean="0"/>
              <a:t>изо-гиперинтенсивного</a:t>
            </a:r>
            <a:r>
              <a:rPr lang="ru-RU" sz="1600" b="1" dirty="0" smtClean="0"/>
              <a:t> в Т2 режиме, </a:t>
            </a:r>
            <a:r>
              <a:rPr lang="ru-RU" sz="1600" b="1" dirty="0" err="1" smtClean="0"/>
              <a:t>изо-гипоинтенсивного</a:t>
            </a:r>
            <a:r>
              <a:rPr lang="ru-RU" sz="1600" b="1" dirty="0" smtClean="0"/>
              <a:t> в Т1, </a:t>
            </a:r>
            <a:r>
              <a:rPr lang="en-US" sz="1600" b="1" dirty="0" smtClean="0"/>
              <a:t>flair</a:t>
            </a:r>
            <a:r>
              <a:rPr lang="ru-RU" sz="1600" b="1" dirty="0" smtClean="0"/>
              <a:t> режимах образование, неправильной формы с четкими, неровными контурами, размерами в совокупности около 111,2 </a:t>
            </a:r>
            <a:r>
              <a:rPr lang="ru-RU" sz="1600" b="1" dirty="0" err="1" smtClean="0"/>
              <a:t>х</a:t>
            </a:r>
            <a:r>
              <a:rPr lang="ru-RU" sz="1600" b="1" dirty="0" smtClean="0"/>
              <a:t> 148,6 </a:t>
            </a:r>
            <a:r>
              <a:rPr lang="ru-RU" sz="1600" b="1" dirty="0" err="1" smtClean="0"/>
              <a:t>х</a:t>
            </a:r>
            <a:r>
              <a:rPr lang="ru-RU" sz="1600" b="1" dirty="0" smtClean="0"/>
              <a:t> 100,7 мм с умеренной деформацией окружающих тканей. Лобные  пазухи тотально заполнены утолщенной слизистой. Тотально заполнены патологическим компонентом </a:t>
            </a:r>
            <a:r>
              <a:rPr lang="ru-RU" sz="1600" b="1" dirty="0" err="1" smtClean="0"/>
              <a:t>эпимезотимпанум</a:t>
            </a:r>
            <a:r>
              <a:rPr lang="ru-RU" sz="1600" b="1" dirty="0" smtClean="0"/>
              <a:t> справа и ячейки правого сосцевидного отростка. Правосторонний экзофтальм</a:t>
            </a:r>
            <a:endParaRPr lang="ru-RU" sz="1600" dirty="0"/>
          </a:p>
        </p:txBody>
      </p:sp>
      <p:pic>
        <p:nvPicPr>
          <p:cNvPr id="3" name="Рисунок 2" descr="4.jpg"/>
          <p:cNvPicPr>
            <a:picLocks noChangeAspect="1"/>
          </p:cNvPicPr>
          <p:nvPr/>
        </p:nvPicPr>
        <p:blipFill>
          <a:blip r:embed="rId2" cstate="print"/>
          <a:srcRect l="11812" t="11812" r="14361" b="2548"/>
          <a:stretch>
            <a:fillRect/>
          </a:stretch>
        </p:blipFill>
        <p:spPr>
          <a:xfrm>
            <a:off x="4499992" y="332656"/>
            <a:ext cx="4499992" cy="5219991"/>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1.jpg"/>
          <p:cNvPicPr>
            <a:picLocks noChangeAspect="1"/>
          </p:cNvPicPr>
          <p:nvPr/>
        </p:nvPicPr>
        <p:blipFill>
          <a:blip r:embed="rId2" cstate="print"/>
          <a:srcRect l="7362" t="2953" r="18811" b="14361"/>
          <a:stretch>
            <a:fillRect/>
          </a:stretch>
        </p:blipFill>
        <p:spPr>
          <a:xfrm>
            <a:off x="179512" y="332656"/>
            <a:ext cx="2664296" cy="2984012"/>
          </a:xfrm>
          <a:prstGeom prst="rect">
            <a:avLst/>
          </a:prstGeom>
        </p:spPr>
      </p:pic>
      <p:pic>
        <p:nvPicPr>
          <p:cNvPr id="4" name="Рисунок 3" descr="2.jpg"/>
          <p:cNvPicPr>
            <a:picLocks noChangeAspect="1"/>
          </p:cNvPicPr>
          <p:nvPr/>
        </p:nvPicPr>
        <p:blipFill>
          <a:blip r:embed="rId3" cstate="print"/>
          <a:srcRect l="9524" t="7143" r="14286" b="7143"/>
          <a:stretch>
            <a:fillRect/>
          </a:stretch>
        </p:blipFill>
        <p:spPr>
          <a:xfrm>
            <a:off x="2771800" y="332656"/>
            <a:ext cx="2624292" cy="2952328"/>
          </a:xfrm>
          <a:prstGeom prst="rect">
            <a:avLst/>
          </a:prstGeom>
        </p:spPr>
      </p:pic>
      <p:pic>
        <p:nvPicPr>
          <p:cNvPr id="5" name="Рисунок 4" descr="3.jpg"/>
          <p:cNvPicPr>
            <a:picLocks noChangeAspect="1"/>
          </p:cNvPicPr>
          <p:nvPr/>
        </p:nvPicPr>
        <p:blipFill>
          <a:blip r:embed="rId4" cstate="print"/>
          <a:srcRect l="11610" t="5704" r="8657" b="5704"/>
          <a:stretch>
            <a:fillRect/>
          </a:stretch>
        </p:blipFill>
        <p:spPr>
          <a:xfrm>
            <a:off x="5364087" y="332656"/>
            <a:ext cx="2657095" cy="2952328"/>
          </a:xfrm>
          <a:prstGeom prst="rect">
            <a:avLst/>
          </a:prstGeom>
        </p:spPr>
      </p:pic>
      <p:pic>
        <p:nvPicPr>
          <p:cNvPr id="6" name="Рисунок 5" descr="4.jpg"/>
          <p:cNvPicPr>
            <a:picLocks noChangeAspect="1"/>
          </p:cNvPicPr>
          <p:nvPr/>
        </p:nvPicPr>
        <p:blipFill>
          <a:blip r:embed="rId5" cstate="print"/>
          <a:srcRect l="8657" t="11610" r="14563" b="-202"/>
          <a:stretch>
            <a:fillRect/>
          </a:stretch>
        </p:blipFill>
        <p:spPr>
          <a:xfrm>
            <a:off x="179512" y="3284984"/>
            <a:ext cx="2808312" cy="3240360"/>
          </a:xfrm>
          <a:prstGeom prst="rect">
            <a:avLst/>
          </a:prstGeom>
        </p:spPr>
      </p:pic>
      <p:pic>
        <p:nvPicPr>
          <p:cNvPr id="7" name="Рисунок 6" descr="5.jpg"/>
          <p:cNvPicPr>
            <a:picLocks noChangeAspect="1"/>
          </p:cNvPicPr>
          <p:nvPr/>
        </p:nvPicPr>
        <p:blipFill>
          <a:blip r:embed="rId6" cstate="print"/>
          <a:srcRect l="11610" t="11610" r="14563" b="5704"/>
          <a:stretch>
            <a:fillRect/>
          </a:stretch>
        </p:blipFill>
        <p:spPr>
          <a:xfrm>
            <a:off x="2987823" y="3284984"/>
            <a:ext cx="2893179" cy="3240360"/>
          </a:xfrm>
          <a:prstGeom prst="rect">
            <a:avLst/>
          </a:prstGeom>
        </p:spPr>
      </p:pic>
      <p:pic>
        <p:nvPicPr>
          <p:cNvPr id="8" name="Рисунок 7" descr="6.jpg"/>
          <p:cNvPicPr>
            <a:picLocks noChangeAspect="1"/>
          </p:cNvPicPr>
          <p:nvPr/>
        </p:nvPicPr>
        <p:blipFill>
          <a:blip r:embed="rId7" cstate="print"/>
          <a:srcRect l="11610" t="14563" r="14563" b="5704"/>
          <a:stretch>
            <a:fillRect/>
          </a:stretch>
        </p:blipFill>
        <p:spPr>
          <a:xfrm>
            <a:off x="5868143" y="3284984"/>
            <a:ext cx="3000333" cy="324036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7.jpg"/>
          <p:cNvPicPr>
            <a:picLocks noChangeAspect="1"/>
          </p:cNvPicPr>
          <p:nvPr/>
        </p:nvPicPr>
        <p:blipFill>
          <a:blip r:embed="rId3" cstate="print"/>
          <a:srcRect l="11812" t="14765" r="11407" b="2548"/>
          <a:stretch>
            <a:fillRect/>
          </a:stretch>
        </p:blipFill>
        <p:spPr>
          <a:xfrm>
            <a:off x="0" y="1628800"/>
            <a:ext cx="3276364" cy="3528392"/>
          </a:xfrm>
          <a:prstGeom prst="rect">
            <a:avLst/>
          </a:prstGeom>
        </p:spPr>
      </p:pic>
      <p:pic>
        <p:nvPicPr>
          <p:cNvPr id="4" name="Рисунок 3" descr="8.jpg"/>
          <p:cNvPicPr>
            <a:picLocks noChangeAspect="1"/>
          </p:cNvPicPr>
          <p:nvPr/>
        </p:nvPicPr>
        <p:blipFill>
          <a:blip r:embed="rId4" cstate="print"/>
          <a:srcRect l="14765" t="14765" r="14361" b="-405"/>
          <a:stretch>
            <a:fillRect/>
          </a:stretch>
        </p:blipFill>
        <p:spPr>
          <a:xfrm>
            <a:off x="3275856" y="1628800"/>
            <a:ext cx="2920049" cy="3528392"/>
          </a:xfrm>
          <a:prstGeom prst="rect">
            <a:avLst/>
          </a:prstGeom>
        </p:spPr>
      </p:pic>
      <p:pic>
        <p:nvPicPr>
          <p:cNvPr id="5" name="Рисунок 4" descr="9.jpg"/>
          <p:cNvPicPr>
            <a:picLocks noChangeAspect="1"/>
          </p:cNvPicPr>
          <p:nvPr/>
        </p:nvPicPr>
        <p:blipFill>
          <a:blip r:embed="rId5" cstate="print"/>
          <a:srcRect l="14765" t="16419" r="14361" b="2548"/>
          <a:stretch>
            <a:fillRect/>
          </a:stretch>
        </p:blipFill>
        <p:spPr>
          <a:xfrm>
            <a:off x="6057942" y="1628800"/>
            <a:ext cx="3086058" cy="352839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9252520" cy="1282154"/>
          </a:xfrm>
        </p:spPr>
        <p:txBody>
          <a:bodyPr>
            <a:noAutofit/>
          </a:bodyPr>
          <a:lstStyle/>
          <a:p>
            <a:pPr algn="l"/>
            <a:r>
              <a:rPr lang="ru-RU" sz="3200" dirty="0" smtClean="0"/>
              <a:t>17.11.2016 выполнена операция: Краниофациальная резекция.</a:t>
            </a:r>
            <a:r>
              <a:rPr lang="ru-RU" sz="3200" dirty="0" smtClean="0"/>
              <a:t/>
            </a:r>
            <a:br>
              <a:rPr lang="ru-RU" sz="3200" dirty="0" smtClean="0"/>
            </a:br>
            <a:endParaRPr lang="ru-RU" sz="3200" dirty="0"/>
          </a:p>
        </p:txBody>
      </p:sp>
      <p:pic>
        <p:nvPicPr>
          <p:cNvPr id="3" name="Изображение 2"/>
          <p:cNvPicPr>
            <a:picLocks noChangeAspect="1"/>
          </p:cNvPicPr>
          <p:nvPr/>
        </p:nvPicPr>
        <p:blipFill rotWithShape="1">
          <a:blip r:embed="rId2">
            <a:extLst>
              <a:ext uri="{28A0092B-C50C-407E-A947-70E740481C1C}">
                <a14:useLocalDpi xmlns:a14="http://schemas.microsoft.com/office/drawing/2010/main" val="0"/>
              </a:ext>
            </a:extLst>
          </a:blip>
          <a:srcRect l="1426" t="9051" b="14300"/>
          <a:stretch/>
        </p:blipFill>
        <p:spPr>
          <a:xfrm rot="10800000">
            <a:off x="395536" y="1340768"/>
            <a:ext cx="3802608" cy="5256584"/>
          </a:xfrm>
          <a:prstGeom prst="rect">
            <a:avLst/>
          </a:prstGeom>
        </p:spPr>
      </p:pic>
      <p:pic>
        <p:nvPicPr>
          <p:cNvPr id="4" name="Изображение 3"/>
          <p:cNvPicPr>
            <a:picLocks noChangeAspect="1"/>
          </p:cNvPicPr>
          <p:nvPr/>
        </p:nvPicPr>
        <p:blipFill rotWithShape="1">
          <a:blip r:embed="rId3">
            <a:extLst>
              <a:ext uri="{28A0092B-C50C-407E-A947-70E740481C1C}">
                <a14:useLocalDpi xmlns:a14="http://schemas.microsoft.com/office/drawing/2010/main" val="0"/>
              </a:ext>
            </a:extLst>
          </a:blip>
          <a:srcRect l="5078" t="34250" r="45923" b="13250"/>
          <a:stretch/>
        </p:blipFill>
        <p:spPr>
          <a:xfrm rot="10800000">
            <a:off x="4214237" y="1340768"/>
            <a:ext cx="3679609" cy="525658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_2589.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2201" b="20600"/>
          <a:stretch/>
        </p:blipFill>
        <p:spPr>
          <a:xfrm>
            <a:off x="1835696" y="0"/>
            <a:ext cx="5760640" cy="6881950"/>
          </a:xfrm>
          <a:prstGeom prst="rect">
            <a:avLst/>
          </a:prstGeom>
        </p:spPr>
      </p:pic>
    </p:spTree>
    <p:extLst>
      <p:ext uri="{BB962C8B-B14F-4D97-AF65-F5344CB8AC3E}">
        <p14:creationId xmlns:p14="http://schemas.microsoft.com/office/powerpoint/2010/main" val="9542859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127</Words>
  <Application>Microsoft Macintosh PowerPoint</Application>
  <PresentationFormat>Экран (4:3)</PresentationFormat>
  <Paragraphs>10</Paragraphs>
  <Slides>14</Slides>
  <Notes>1</Notes>
  <HiddenSlides>0</HiddenSlides>
  <MMClips>1</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14</vt:i4>
      </vt:variant>
    </vt:vector>
  </HeadingPairs>
  <TitlesOfParts>
    <vt:vector size="17" baseType="lpstr">
      <vt:lpstr>Calibri</vt:lpstr>
      <vt:lpstr>Arial</vt:lpstr>
      <vt:lpstr>Тема Office</vt:lpstr>
      <vt:lpstr>Клиника  пластической хирургии Больной: Нелипович С. Н., 27 лет Диагноз: Рак верхнечелюстной пазухи справа Т4NxM0.</vt:lpstr>
      <vt:lpstr>Динамика 26.10.2016           29.10.2016           03.11.2016             16.11.2016</vt:lpstr>
      <vt:lpstr>Презентация PowerPoint</vt:lpstr>
      <vt:lpstr>Локально:</vt:lpstr>
      <vt:lpstr>МРТ лицевого отдела черепа от 29.10.2016: В проекции правой гайморовой пазухи, ячейках решетчатой кости, носовых ходах, пазухе клиновидной кости, медиальных отделов гайморовой пазухи, верхнего неба, правой орбите, нижнемедиальных отделах левой орбиты, правой щечной, правой височной области определяется неоднородного МР сигнала образование изо-гиперинтенсивного в Т2 режиме, изо-гипоинтенсивного в Т1, flair режимах образование, неправильной формы с четкими, неровными контурами, размерами в совокупности около 111,2 х 148,6 х 100,7 мм с умеренной деформацией окружающих тканей. Лобные  пазухи тотально заполнены утолщенной слизистой. Тотально заполнены патологическим компонентом эпимезотимпанум справа и ячейки правого сосцевидного отростка. Правосторонний экзофтальм</vt:lpstr>
      <vt:lpstr>Презентация PowerPoint</vt:lpstr>
      <vt:lpstr>Презентация PowerPoint</vt:lpstr>
      <vt:lpstr>17.11.2016 выполнена операция: Краниофациальная резекция.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Клиника пластической хирургии Больной: Нелипович С. Н., 27 лет Диагноз: Рак верхнечелюстной пазухи справа Т4NxM0.</dc:title>
  <dc:creator>Admin</dc:creator>
  <cp:lastModifiedBy>Павел Насилевский</cp:lastModifiedBy>
  <cp:revision>11</cp:revision>
  <dcterms:created xsi:type="dcterms:W3CDTF">2016-11-16T17:04:20Z</dcterms:created>
  <dcterms:modified xsi:type="dcterms:W3CDTF">2016-11-17T22:31:00Z</dcterms:modified>
</cp:coreProperties>
</file>